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6"/>
  </p:notesMasterIdLst>
  <p:sldIdLst>
    <p:sldId id="1004" r:id="rId2"/>
    <p:sldId id="257" r:id="rId3"/>
    <p:sldId id="672" r:id="rId4"/>
    <p:sldId id="1378" r:id="rId5"/>
    <p:sldId id="1392" r:id="rId6"/>
    <p:sldId id="1379" r:id="rId7"/>
    <p:sldId id="1380" r:id="rId8"/>
    <p:sldId id="1269" r:id="rId9"/>
    <p:sldId id="1381" r:id="rId10"/>
    <p:sldId id="1396" r:id="rId11"/>
    <p:sldId id="1382" r:id="rId12"/>
    <p:sldId id="1383" r:id="rId13"/>
    <p:sldId id="1384" r:id="rId14"/>
    <p:sldId id="1386" r:id="rId15"/>
    <p:sldId id="1385" r:id="rId16"/>
    <p:sldId id="1387" r:id="rId17"/>
    <p:sldId id="1388" r:id="rId18"/>
    <p:sldId id="1389" r:id="rId19"/>
    <p:sldId id="1390" r:id="rId20"/>
    <p:sldId id="1393" r:id="rId21"/>
    <p:sldId id="1394" r:id="rId22"/>
    <p:sldId id="704" r:id="rId23"/>
    <p:sldId id="1391" r:id="rId24"/>
    <p:sldId id="1395" r:id="rId25"/>
    <p:sldId id="1321" r:id="rId26"/>
    <p:sldId id="1398" r:id="rId27"/>
    <p:sldId id="1397" r:id="rId28"/>
    <p:sldId id="1399" r:id="rId29"/>
    <p:sldId id="1400" r:id="rId30"/>
    <p:sldId id="1401" r:id="rId31"/>
    <p:sldId id="1402" r:id="rId32"/>
    <p:sldId id="1403" r:id="rId33"/>
    <p:sldId id="1404" r:id="rId34"/>
    <p:sldId id="1405" r:id="rId35"/>
    <p:sldId id="1406" r:id="rId36"/>
    <p:sldId id="1407" r:id="rId37"/>
    <p:sldId id="1408" r:id="rId38"/>
    <p:sldId id="1409" r:id="rId39"/>
    <p:sldId id="1410" r:id="rId40"/>
    <p:sldId id="1414" r:id="rId41"/>
    <p:sldId id="1411" r:id="rId42"/>
    <p:sldId id="1412" r:id="rId43"/>
    <p:sldId id="1413" r:id="rId44"/>
    <p:sldId id="813" r:id="rId45"/>
  </p:sldIdLst>
  <p:sldSz cx="12192000" cy="6858000"/>
  <p:notesSz cx="6858000" cy="9144000"/>
  <p:embeddedFontLst>
    <p:embeddedFont>
      <p:font typeface="메이플스토리" panose="020B0600000101010101" charset="-127"/>
      <p:regular r:id="rId47"/>
      <p:bold r:id="rId48"/>
    </p:embeddedFont>
    <p:embeddedFont>
      <p:font typeface="Pretendard Black" panose="02000A03000000020004" pitchFamily="50" charset="-127"/>
      <p:bold r:id="rId49"/>
    </p:embeddedFont>
    <p:embeddedFont>
      <p:font typeface="Pretendard Light" panose="02000403000000020004" pitchFamily="50" charset="-127"/>
      <p:regular r:id="rId50"/>
    </p:embeddedFont>
    <p:embeddedFont>
      <p:font typeface="Pretendard Medium" panose="02000603000000020004" pitchFamily="50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D7D31"/>
    <a:srgbClr val="00FF99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2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C9CE-B931-351E-4DF7-B62DE7A2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4147A-79B8-55B6-931E-D3318C72B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0F27E-126A-48DC-5FBC-9477A2CF3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9C91D-97F2-0D5A-F5C2-6DD0293E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39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E8DB4-DE3A-E8FF-581D-35B0966DC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D0C772-47F5-3E8E-4C27-E6FD30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782E9-E081-988F-DA8B-6BBDA9F9C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113B9-556B-E8EC-3C35-E09D9DEED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06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63298-BC78-1791-966B-DA1B7455A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A8CB80-2809-CE8F-615C-86CB31E7B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700CD7-9CF5-077D-2519-A1251F498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AA9CF-AA5A-953C-7896-D5B2C062A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82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5F19-AB8B-B1AB-1CA0-8579B695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DD2B7D-FEC3-46FB-B231-32ADD2EB3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BC2783-13A4-6335-8F31-65C416098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8C3FD-E2B8-1E58-6A5D-20C76A7A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214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D93D-6D47-304E-8F50-6091E987C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FFD7D1-7184-8CD1-3F3E-52291BDB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470527-6AA0-BD8A-C97A-1E943876A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309866-A16D-C6AB-BAB6-B4045A5C3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96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42FA-85E2-88C3-8852-920885FF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7FC45-213E-1189-D2FA-D459B1C6D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E5A1D-674F-234C-FDA3-8D653FBD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DC0C4-9286-72FF-FEF9-CB42248E3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48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42FA-85E2-88C3-8852-920885FF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7FC45-213E-1189-D2FA-D459B1C6D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6E5A1D-674F-234C-FDA3-8D653FBD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DC0C4-9286-72FF-FEF9-CB42248E3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482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7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8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autiful-soup-4.readthedocs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612CF-2520-248C-D9D8-60BE71534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719088-20B8-BA3D-07FC-D9F4E4CB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불러오기</a:t>
            </a: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15028B-9E0F-B35D-48B4-FF7BB447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28775"/>
            <a:ext cx="88392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D4A4-2B70-C3FD-EC51-FFFCC4C2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488DAD-4B02-2B01-A790-AA6CF9DBAF6A}"/>
              </a:ext>
            </a:extLst>
          </p:cNvPr>
          <p:cNvSpPr txBox="1"/>
          <p:nvPr/>
        </p:nvSpPr>
        <p:spPr>
          <a:xfrm>
            <a:off x="4730105" y="2600493"/>
            <a:ext cx="27318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67841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C1E31-8D6F-0A91-3002-A6F6ADAFD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18EDE6F-E93A-38D9-879E-C1443F57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55782FF6-FB1D-D661-9E86-23FECB6BB060}"/>
              </a:ext>
            </a:extLst>
          </p:cNvPr>
          <p:cNvSpPr txBox="1">
            <a:spLocks/>
          </p:cNvSpPr>
          <p:nvPr/>
        </p:nvSpPr>
        <p:spPr>
          <a:xfrm>
            <a:off x="1032607" y="2548707"/>
            <a:ext cx="6193694" cy="184435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HTML(</a:t>
            </a:r>
            <a:r>
              <a:rPr lang="en-US" altLang="ko-KR" sz="2400" dirty="0" err="1"/>
              <a:t>HyperText</a:t>
            </a:r>
            <a:r>
              <a:rPr lang="en-US" altLang="ko-KR" sz="2400" dirty="0"/>
              <a:t> Markup Language)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웹 페이지의 구조를 정의하는 마크업 언어</a:t>
            </a: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웹 브라우저는 </a:t>
            </a:r>
            <a:r>
              <a:rPr lang="en-US" altLang="ko-KR" sz="2000" dirty="0"/>
              <a:t>HTML</a:t>
            </a:r>
            <a:r>
              <a:rPr lang="ko-KR" altLang="en-US" sz="2000" dirty="0"/>
              <a:t>을 해석하여 화면에 표시함</a:t>
            </a:r>
            <a:endParaRPr lang="ko-KR" altLang="en-US" sz="2400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122" name="Picture 2" descr="HTML - 위키백과, 우리 모두의 백과사전">
            <a:extLst>
              <a:ext uri="{FF2B5EF4-FFF2-40B4-BE49-F238E27FC236}">
                <a16:creationId xmlns:a16="http://schemas.microsoft.com/office/drawing/2014/main" id="{B9ED003A-D4DE-C574-E09A-9C2251BD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0" y="1883383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</a:t>
            </a:r>
            <a:r>
              <a:rPr lang="en-US" altLang="ko-KR" dirty="0"/>
              <a:t>(Tag)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B48F9FB-C6C9-F43F-EB68-4CC8A93EE9BB}"/>
              </a:ext>
            </a:extLst>
          </p:cNvPr>
          <p:cNvSpPr txBox="1">
            <a:spLocks/>
          </p:cNvSpPr>
          <p:nvPr/>
        </p:nvSpPr>
        <p:spPr>
          <a:xfrm>
            <a:off x="602636" y="1281986"/>
            <a:ext cx="10986728" cy="127353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웹 브라우저가 콘텐츠의 구조와 의미를 이해하고 표시할 수 있도록 지정하는</a:t>
            </a:r>
            <a:r>
              <a:rPr lang="en-US" altLang="ko-KR" sz="2400" dirty="0"/>
              <a:t> </a:t>
            </a:r>
            <a:r>
              <a:rPr lang="ko-KR" altLang="en-US" sz="2400" dirty="0"/>
              <a:t>마크업 기호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웹 페이지를 구성하는 기본적인 구성 요소</a:t>
            </a:r>
            <a:endParaRPr lang="en-US" altLang="ko-KR" sz="2400" dirty="0"/>
          </a:p>
        </p:txBody>
      </p:sp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4206CA-70E5-97FB-ABF2-7603306A0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25626" r="7616" b="25922"/>
          <a:stretch>
            <a:fillRect/>
          </a:stretch>
        </p:blipFill>
        <p:spPr>
          <a:xfrm>
            <a:off x="1219200" y="2692104"/>
            <a:ext cx="9753600" cy="1744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73F3C-0670-DA25-32BE-653F80EDB7C4}"/>
              </a:ext>
            </a:extLst>
          </p:cNvPr>
          <p:cNvSpPr txBox="1"/>
          <p:nvPr/>
        </p:nvSpPr>
        <p:spPr>
          <a:xfrm>
            <a:off x="1078689" y="4436598"/>
            <a:ext cx="6657976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&lt;h1&gt;: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시작 태그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&lt;/h1&gt;: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종료 태그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 내용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(content)</a:t>
            </a:r>
          </a:p>
        </p:txBody>
      </p:sp>
    </p:spTree>
    <p:extLst>
      <p:ext uri="{BB962C8B-B14F-4D97-AF65-F5344CB8AC3E}">
        <p14:creationId xmlns:p14="http://schemas.microsoft.com/office/powerpoint/2010/main" val="278242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BDBB-F47E-FE41-9E0F-D8DF48E3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D9697B-DA1F-A2D8-2366-8222CDA4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</a:t>
            </a:r>
            <a:r>
              <a:rPr lang="en-US" altLang="ko-KR" dirty="0"/>
              <a:t>(Tag)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9F2227E-103C-0520-E1E9-D4D3175FD03A}"/>
              </a:ext>
            </a:extLst>
          </p:cNvPr>
          <p:cNvSpPr txBox="1">
            <a:spLocks/>
          </p:cNvSpPr>
          <p:nvPr/>
        </p:nvSpPr>
        <p:spPr>
          <a:xfrm>
            <a:off x="602636" y="1281985"/>
            <a:ext cx="10986728" cy="449228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 태그의 대표적인 종류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제목 태그 </a:t>
            </a:r>
            <a:r>
              <a:rPr lang="en-US" altLang="ko-KR" sz="2000" dirty="0"/>
              <a:t>: h1 ~ h6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본문 태그 </a:t>
            </a:r>
            <a:r>
              <a:rPr lang="en-US" altLang="ko-KR" sz="2000" dirty="0"/>
              <a:t>: p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문단 태그 </a:t>
            </a:r>
            <a:r>
              <a:rPr lang="en-US" altLang="ko-KR" sz="2000" dirty="0"/>
              <a:t>: div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링크 태그 </a:t>
            </a:r>
            <a:r>
              <a:rPr lang="en-US" altLang="ko-KR" sz="2000" dirty="0"/>
              <a:t>: a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목록 태그 </a:t>
            </a:r>
            <a:r>
              <a:rPr lang="en-US" altLang="ko-KR" sz="2000" dirty="0"/>
              <a:t>: ul, </a:t>
            </a:r>
            <a:r>
              <a:rPr lang="en-US" altLang="ko-KR" sz="2000" dirty="0" err="1"/>
              <a:t>ol</a:t>
            </a:r>
            <a:r>
              <a:rPr lang="en-US" altLang="ko-KR" sz="2000" dirty="0"/>
              <a:t>, li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이미지 태그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img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입력 태그 </a:t>
            </a:r>
            <a:r>
              <a:rPr lang="en-US" altLang="ko-KR" sz="2000" dirty="0"/>
              <a:t>: input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/>
          </a:p>
        </p:txBody>
      </p:sp>
      <p:pic>
        <p:nvPicPr>
          <p:cNvPr id="6146" name="Picture 2" descr="HTML - 위키백과, 우리 모두의 백과사전">
            <a:extLst>
              <a:ext uri="{FF2B5EF4-FFF2-40B4-BE49-F238E27FC236}">
                <a16:creationId xmlns:a16="http://schemas.microsoft.com/office/drawing/2014/main" id="{B2D87975-2DBC-C7F9-2F77-5C61F2BD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66" y="1469367"/>
            <a:ext cx="5470185" cy="410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294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FBF71-7547-0E72-A564-803255BB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C00ED66-1E19-CB49-D373-2D881D03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속성</a:t>
            </a:r>
            <a:r>
              <a:rPr lang="en-US" altLang="ko-KR" dirty="0"/>
              <a:t>(Attribute)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F260BF-8F4F-19D3-8517-AE4734519470}"/>
              </a:ext>
            </a:extLst>
          </p:cNvPr>
          <p:cNvSpPr txBox="1">
            <a:spLocks/>
          </p:cNvSpPr>
          <p:nvPr/>
        </p:nvSpPr>
        <p:spPr>
          <a:xfrm>
            <a:off x="602636" y="1281986"/>
            <a:ext cx="10986728" cy="127353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태그에 부가 정보를 제공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형태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속성명</a:t>
            </a:r>
            <a:r>
              <a:rPr lang="en-US" altLang="ko-KR" sz="2000" dirty="0"/>
              <a:t>="</a:t>
            </a:r>
            <a:r>
              <a:rPr lang="ko-KR" altLang="en-US" sz="2000" dirty="0"/>
              <a:t>값</a:t>
            </a:r>
            <a:r>
              <a:rPr lang="en-US" altLang="ko-KR" sz="2000" dirty="0"/>
              <a:t>"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15127-5AF4-F068-7D30-D289F8077A05}"/>
              </a:ext>
            </a:extLst>
          </p:cNvPr>
          <p:cNvSpPr txBox="1"/>
          <p:nvPr/>
        </p:nvSpPr>
        <p:spPr>
          <a:xfrm>
            <a:off x="1078689" y="4436598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href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링크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target="_blank":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 창에서 열기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 descr="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D20537-6549-8401-07C6-2A39AECDB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t="25740" r="7671" b="25740"/>
          <a:stretch>
            <a:fillRect/>
          </a:stretch>
        </p:blipFill>
        <p:spPr>
          <a:xfrm>
            <a:off x="1219200" y="2695224"/>
            <a:ext cx="9747250" cy="17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9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C938-0E5F-3163-0711-97EA7391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D89549-B86E-07B9-2834-ECC1D17D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417" y="1145407"/>
            <a:ext cx="7190188" cy="473007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E271266-C75F-C850-A4C8-5BE12AA5A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구성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B8E2F-BB6C-454E-C6CB-97B101549322}"/>
              </a:ext>
            </a:extLst>
          </p:cNvPr>
          <p:cNvSpPr txBox="1"/>
          <p:nvPr/>
        </p:nvSpPr>
        <p:spPr>
          <a:xfrm>
            <a:off x="6624357" y="2567942"/>
            <a:ext cx="5237443" cy="1885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&lt;!DOCTYPE html&gt;: HTML5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문서임을 선언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&lt;html&gt;: HTML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문서의 시작과 끝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&lt;head&gt;: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문서의 메타데이터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&lt;body&gt;: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화면에 표시되는 실제 콘텐츠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20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3CF6E-256B-0F4E-1930-CB5EE5D6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F4B7D15-243E-8DC1-5017-01AA64B8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계층 구조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F96F743B-F7E7-EAF3-AC7C-66D8F423B223}"/>
              </a:ext>
            </a:extLst>
          </p:cNvPr>
          <p:cNvSpPr txBox="1">
            <a:spLocks/>
          </p:cNvSpPr>
          <p:nvPr/>
        </p:nvSpPr>
        <p:spPr>
          <a:xfrm>
            <a:off x="444620" y="2021561"/>
            <a:ext cx="5413153" cy="2814878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HTML</a:t>
            </a:r>
            <a:r>
              <a:rPr lang="ko-KR" altLang="en-US" sz="2400" dirty="0"/>
              <a:t>은 트리 구조로 구성됨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부모</a:t>
            </a:r>
            <a:r>
              <a:rPr lang="en-US" altLang="ko-KR" sz="2000" dirty="0"/>
              <a:t>(Parent)</a:t>
            </a:r>
            <a:r>
              <a:rPr lang="ko-KR" altLang="en-US" sz="2000" dirty="0"/>
              <a:t>와 자식</a:t>
            </a:r>
            <a:r>
              <a:rPr lang="en-US" altLang="ko-KR" sz="2000" dirty="0"/>
              <a:t>(Child) </a:t>
            </a:r>
            <a:r>
              <a:rPr lang="ko-KR" altLang="en-US" sz="2000" dirty="0"/>
              <a:t>관계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Ex: &lt;ul&gt; </a:t>
            </a:r>
            <a:r>
              <a:rPr lang="ko-KR" altLang="en-US" sz="1600" dirty="0"/>
              <a:t>과 </a:t>
            </a:r>
            <a:r>
              <a:rPr lang="en-US" altLang="ko-KR" sz="1600" dirty="0"/>
              <a:t>&lt;li&gt;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형제</a:t>
            </a:r>
            <a:r>
              <a:rPr lang="en-US" altLang="ko-KR" sz="2000" dirty="0"/>
              <a:t>(Sibling) </a:t>
            </a:r>
            <a:r>
              <a:rPr lang="ko-KR" altLang="en-US" sz="2000" dirty="0"/>
              <a:t>관계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&lt;li&gt;: </a:t>
            </a:r>
            <a:r>
              <a:rPr lang="ko-KR" altLang="en-US" sz="1600" dirty="0"/>
              <a:t>자식들 </a:t>
            </a:r>
            <a:r>
              <a:rPr lang="en-US" altLang="ko-KR" sz="1600" dirty="0"/>
              <a:t>(</a:t>
            </a:r>
            <a:r>
              <a:rPr lang="ko-KR" altLang="en-US" sz="1600" dirty="0"/>
              <a:t>형제끼리 나란히 존재</a:t>
            </a:r>
            <a:r>
              <a:rPr lang="en-US" altLang="ko-KR" sz="1600" dirty="0"/>
              <a:t>)</a:t>
            </a:r>
            <a:endParaRPr lang="en-US" altLang="ko-KR" sz="2000" dirty="0"/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8F9D05-3BB6-A043-F4EB-3AEBED24D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83" y="1404875"/>
            <a:ext cx="7635723" cy="4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0E194-9D22-48CD-695D-AEC36E63A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98E08B4-8DC1-2EE0-538E-14D33053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/>
              <a:t>개발자 도구로 </a:t>
            </a:r>
            <a:r>
              <a:rPr lang="en-US" altLang="ko-KR" dirty="0"/>
              <a:t>HTML </a:t>
            </a:r>
            <a:r>
              <a:rPr lang="ko-KR" altLang="en-US" dirty="0"/>
              <a:t>분석하기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6639EF1F-6FBF-8DDD-8260-DD907B8458AF}"/>
              </a:ext>
            </a:extLst>
          </p:cNvPr>
          <p:cNvSpPr txBox="1">
            <a:spLocks/>
          </p:cNvSpPr>
          <p:nvPr/>
        </p:nvSpPr>
        <p:spPr>
          <a:xfrm>
            <a:off x="251788" y="1816769"/>
            <a:ext cx="5061031" cy="3358961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 사용 방법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웹 브라우저에서 페이지 열기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(Widows) F12 / ctrl + shift + </a:t>
            </a:r>
            <a:r>
              <a:rPr lang="en-US" altLang="ko-KR" sz="2000" dirty="0" err="1"/>
              <a:t>i</a:t>
            </a:r>
            <a:br>
              <a:rPr lang="en-US" altLang="ko-KR" sz="2000" dirty="0"/>
            </a:br>
            <a:r>
              <a:rPr lang="en-US" altLang="ko-KR" sz="2000" dirty="0"/>
              <a:t>(Mac) command + option + </a:t>
            </a:r>
            <a:r>
              <a:rPr lang="en-US" altLang="ko-KR" sz="2000" dirty="0" err="1"/>
              <a:t>i</a:t>
            </a:r>
            <a:r>
              <a:rPr lang="en-US" altLang="ko-KR" sz="2000" dirty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또는 </a:t>
            </a:r>
            <a:r>
              <a:rPr lang="ko-KR" altLang="en-US" sz="2000" dirty="0" err="1"/>
              <a:t>우클릭</a:t>
            </a:r>
            <a:r>
              <a:rPr lang="ko-KR" altLang="en-US" sz="2000" dirty="0"/>
              <a:t> → </a:t>
            </a:r>
            <a:r>
              <a:rPr lang="en-US" altLang="ko-KR" sz="2000" dirty="0"/>
              <a:t>“</a:t>
            </a:r>
            <a:r>
              <a:rPr lang="ko-KR" altLang="en-US" sz="2000" dirty="0"/>
              <a:t>검사</a:t>
            </a:r>
            <a:r>
              <a:rPr lang="en-US" altLang="ko-KR" sz="2000" dirty="0"/>
              <a:t>(Inspect)” </a:t>
            </a:r>
            <a:r>
              <a:rPr lang="ko-KR" altLang="en-US" sz="2000" dirty="0"/>
              <a:t>선택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Elements </a:t>
            </a:r>
            <a:r>
              <a:rPr lang="ko-KR" altLang="en-US" sz="2000" dirty="0"/>
              <a:t>탭에서 </a:t>
            </a:r>
            <a:r>
              <a:rPr lang="en-US" altLang="ko-KR" sz="2000" dirty="0"/>
              <a:t>HTML </a:t>
            </a:r>
            <a:r>
              <a:rPr lang="ko-KR" altLang="en-US" sz="2000" dirty="0"/>
              <a:t>구조 확인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2351FA-C805-6CC9-77F8-6503AFB8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38" y="1555979"/>
            <a:ext cx="6694981" cy="39976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B69759-2163-514F-C2D8-0BCAF129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29" t="13439" b="50000"/>
          <a:stretch>
            <a:fillRect/>
          </a:stretch>
        </p:blipFill>
        <p:spPr>
          <a:xfrm>
            <a:off x="8380711" y="2423266"/>
            <a:ext cx="3323608" cy="2011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129433-3D8A-1F42-7279-C887CC862700}"/>
              </a:ext>
            </a:extLst>
          </p:cNvPr>
          <p:cNvSpPr/>
          <p:nvPr/>
        </p:nvSpPr>
        <p:spPr>
          <a:xfrm>
            <a:off x="8742044" y="2519892"/>
            <a:ext cx="414655" cy="162983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34909-3B4D-E1EE-E7C6-8FB1EB697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AC18DAD-203E-0DC2-44D8-62F69E421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/>
              <a:t>개발자 도구로 </a:t>
            </a:r>
            <a:r>
              <a:rPr lang="en-US" altLang="ko-KR" dirty="0"/>
              <a:t>HTML </a:t>
            </a:r>
            <a:r>
              <a:rPr lang="ko-KR" altLang="en-US" dirty="0"/>
              <a:t>분석하기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95D43-5671-52E9-0DF5-CD66970C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954617"/>
            <a:ext cx="8862645" cy="5291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5E3271-D34F-9AE5-D342-7600A09A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48" t="14714" r="9902" b="63642"/>
          <a:stretch>
            <a:fillRect/>
          </a:stretch>
        </p:blipFill>
        <p:spPr>
          <a:xfrm>
            <a:off x="6760461" y="2348297"/>
            <a:ext cx="4373205" cy="2161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CEE139-6AC5-7469-BC1C-1B0987EAD183}"/>
              </a:ext>
            </a:extLst>
          </p:cNvPr>
          <p:cNvSpPr/>
          <p:nvPr/>
        </p:nvSpPr>
        <p:spPr>
          <a:xfrm>
            <a:off x="6827520" y="2383367"/>
            <a:ext cx="278130" cy="270933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3DD61-E9F8-FBEE-9C63-3E541CE5C508}"/>
              </a:ext>
            </a:extLst>
          </p:cNvPr>
          <p:cNvSpPr/>
          <p:nvPr/>
        </p:nvSpPr>
        <p:spPr>
          <a:xfrm>
            <a:off x="1789152" y="2383367"/>
            <a:ext cx="4432023" cy="152861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43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674528" y="2600493"/>
            <a:ext cx="484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크롤링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9F389-FF90-0CDE-6733-2155149C1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319CA6-4D6A-5731-FD39-7198A59D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286D2E9-B100-75D3-EA98-AC6D34905050}"/>
              </a:ext>
            </a:extLst>
          </p:cNvPr>
          <p:cNvSpPr txBox="1">
            <a:spLocks/>
          </p:cNvSpPr>
          <p:nvPr/>
        </p:nvSpPr>
        <p:spPr>
          <a:xfrm>
            <a:off x="251788" y="945102"/>
            <a:ext cx="10986728" cy="423329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CSS(Cascading Style Sheets) </a:t>
            </a:r>
            <a:r>
              <a:rPr lang="ko-KR" altLang="en-US" sz="2400" dirty="0" err="1"/>
              <a:t>선택자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HTML </a:t>
            </a:r>
            <a:r>
              <a:rPr lang="ko-KR" altLang="en-US" sz="2000" dirty="0"/>
              <a:t>요소를 </a:t>
            </a:r>
            <a:r>
              <a:rPr lang="ko-KR" altLang="en-US" sz="2000" dirty="0" err="1"/>
              <a:t>스타일링하거나</a:t>
            </a:r>
            <a:r>
              <a:rPr lang="ko-KR" altLang="en-US" sz="2000" dirty="0"/>
              <a:t> 특정 요소를 선택할 때 사용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클래스 </a:t>
            </a:r>
            <a:r>
              <a:rPr lang="ko-KR" altLang="en-US" sz="2000" dirty="0" err="1"/>
              <a:t>선택자</a:t>
            </a:r>
            <a:endParaRPr lang="ko-KR" altLang="en-US" sz="20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‘</a:t>
            </a:r>
            <a:r>
              <a:rPr lang="en-US" altLang="ko-KR" sz="1800" dirty="0" err="1"/>
              <a:t>class’</a:t>
            </a:r>
            <a:r>
              <a:rPr lang="en-US" altLang="ko-KR" sz="1800" dirty="0"/>
              <a:t> </a:t>
            </a:r>
            <a:r>
              <a:rPr lang="ko-KR" altLang="en-US" sz="1800" dirty="0"/>
              <a:t>속성을 기반으로 요소를 선택한다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‘.</a:t>
            </a:r>
            <a:r>
              <a:rPr lang="ko-KR" altLang="en-US" sz="1800" dirty="0"/>
              <a:t>클래스명’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아이디 </a:t>
            </a:r>
            <a:r>
              <a:rPr lang="ko-KR" altLang="en-US" sz="2000" dirty="0" err="1"/>
              <a:t>선택자</a:t>
            </a:r>
            <a:endParaRPr lang="ko-KR" altLang="en-US" sz="20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‘</a:t>
            </a:r>
            <a:r>
              <a:rPr lang="en-US" altLang="ko-KR" sz="1800" dirty="0"/>
              <a:t>id’ </a:t>
            </a:r>
            <a:r>
              <a:rPr lang="ko-KR" altLang="en-US" sz="1800" dirty="0"/>
              <a:t>속성을 기반으로 요소를 선택한다</a:t>
            </a:r>
            <a:r>
              <a:rPr lang="en-US" altLang="ko-KR" sz="1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‘#</a:t>
            </a:r>
            <a:r>
              <a:rPr lang="ko-KR" altLang="en-US" sz="1800" dirty="0"/>
              <a:t>아이디명’</a:t>
            </a:r>
          </a:p>
          <a:p>
            <a:pPr lvl="1">
              <a:lnSpc>
                <a:spcPct val="150000"/>
              </a:lnSpc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0256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92E7-5652-CAE9-FAE2-AC1C4707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C98135AC-1F3D-310F-5E7F-3598953C3E81}"/>
              </a:ext>
            </a:extLst>
          </p:cNvPr>
          <p:cNvSpPr txBox="1">
            <a:spLocks/>
          </p:cNvSpPr>
          <p:nvPr/>
        </p:nvSpPr>
        <p:spPr>
          <a:xfrm>
            <a:off x="251788" y="1589425"/>
            <a:ext cx="6157479" cy="3511260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 </a:t>
            </a:r>
            <a:r>
              <a:rPr lang="en-US" altLang="ko-KR" sz="2400" dirty="0"/>
              <a:t>Selector(</a:t>
            </a:r>
            <a:r>
              <a:rPr lang="ko-KR" altLang="en-US" sz="2400" dirty="0" err="1"/>
              <a:t>선택자</a:t>
            </a:r>
            <a:r>
              <a:rPr lang="en-US" altLang="ko-KR" sz="2400" dirty="0"/>
              <a:t>) </a:t>
            </a:r>
            <a:r>
              <a:rPr lang="ko-KR" altLang="en-US" sz="2400" dirty="0"/>
              <a:t>복사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Elements </a:t>
            </a:r>
            <a:r>
              <a:rPr lang="ko-KR" altLang="en-US" sz="2000" dirty="0"/>
              <a:t>탭에서 원하는 요소 </a:t>
            </a:r>
            <a:r>
              <a:rPr lang="ko-KR" altLang="en-US" sz="2000" dirty="0" err="1"/>
              <a:t>우클릭</a:t>
            </a:r>
            <a:endParaRPr lang="ko-KR" altLang="en-US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Copy → Copy selector</a:t>
            </a:r>
            <a:br>
              <a:rPr lang="en-US" altLang="ko-KR" sz="2000" dirty="0"/>
            </a:br>
            <a:r>
              <a:rPr lang="ko-KR" altLang="en-US" sz="2000" dirty="0"/>
              <a:t>또는 </a:t>
            </a:r>
            <a:r>
              <a:rPr lang="en-US" altLang="ko-KR" sz="2000" dirty="0"/>
              <a:t>Copy → Copy XPath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CSS </a:t>
            </a:r>
            <a:r>
              <a:rPr lang="ko-KR" altLang="en-US" sz="2000" dirty="0" err="1"/>
              <a:t>선택자</a:t>
            </a:r>
            <a:r>
              <a:rPr lang="en-US" altLang="ko-KR" sz="2000" dirty="0"/>
              <a:t>(CSS Selector) </a:t>
            </a:r>
            <a:r>
              <a:rPr lang="ko-KR" altLang="en-US" sz="2000" dirty="0"/>
              <a:t>또는 </a:t>
            </a:r>
            <a:r>
              <a:rPr lang="en-US" altLang="ko-KR" sz="2000" dirty="0"/>
              <a:t>XPath </a:t>
            </a:r>
            <a:r>
              <a:rPr lang="ko-KR" altLang="en-US" sz="2000" dirty="0"/>
              <a:t>경로를 </a:t>
            </a:r>
            <a:br>
              <a:rPr lang="en-US" altLang="ko-KR" sz="2000" dirty="0"/>
            </a:br>
            <a:r>
              <a:rPr lang="en-US" altLang="ko-KR" sz="2000" dirty="0" err="1"/>
              <a:t>BeautifulSoup</a:t>
            </a:r>
            <a:r>
              <a:rPr lang="en-US" altLang="ko-KR" sz="2000" dirty="0"/>
              <a:t> select() </a:t>
            </a:r>
            <a:r>
              <a:rPr lang="ko-KR" altLang="en-US" sz="2000" dirty="0"/>
              <a:t>메서드에서 사용 가능</a:t>
            </a:r>
            <a:endParaRPr lang="en-US" altLang="ko-KR" sz="16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888727C-F37F-3BF1-90F4-F6C5FBA0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7763EF-9C6C-8909-AA02-1065DE9A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11" y="1489643"/>
            <a:ext cx="6497444" cy="37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2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HTML </a:t>
            </a:r>
            <a:r>
              <a:rPr lang="ko-KR" altLang="en-US" dirty="0">
                <a:solidFill>
                  <a:srgbClr val="ED7D31"/>
                </a:solidFill>
              </a:rPr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E5732-5189-FB4C-F458-B69344540612}"/>
              </a:ext>
            </a:extLst>
          </p:cNvPr>
          <p:cNvSpPr txBox="1"/>
          <p:nvPr/>
        </p:nvSpPr>
        <p:spPr>
          <a:xfrm>
            <a:off x="1859207" y="1145407"/>
            <a:ext cx="7958561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네이버 쇼핑 페이지를 수정하여 나만의 상품을 만들어 보세요</a:t>
            </a:r>
            <a:r>
              <a:rPr lang="en-US" altLang="ko-KR" sz="2400" dirty="0"/>
              <a:t>.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50BD9-DDCD-856B-E6CC-A5EBB971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76" y="2030916"/>
            <a:ext cx="8265847" cy="38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8434-4E57-A23C-07EE-85AC0B63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20EF58-A64B-BBE9-BBF5-0B0804F8F79C}"/>
              </a:ext>
            </a:extLst>
          </p:cNvPr>
          <p:cNvSpPr txBox="1"/>
          <p:nvPr/>
        </p:nvSpPr>
        <p:spPr>
          <a:xfrm>
            <a:off x="2091560" y="2600493"/>
            <a:ext cx="80089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BeautifulSoup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기초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97846-82F1-BE9F-F0BF-16F8A418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E31151E-8BB5-C9F2-D0A0-87DA5914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파일 준비</a:t>
            </a:r>
          </a:p>
        </p:txBody>
      </p:sp>
      <p:pic>
        <p:nvPicPr>
          <p:cNvPr id="3" name="그림 2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0A89B1-93F6-5969-3699-308827AAF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6" y="572704"/>
            <a:ext cx="10360448" cy="60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3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2C889-FC32-E2DE-C709-704D11D21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B3B4F-FEF1-2F86-A1E7-FED6F2D9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19C62-29D9-7A7B-68BF-7A5D6F3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B06DD0-48C2-43BB-441B-BBDE1AA8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C7C046-7265-72DA-1201-23B4682ED805}"/>
              </a:ext>
            </a:extLst>
          </p:cNvPr>
          <p:cNvGrpSpPr/>
          <p:nvPr/>
        </p:nvGrpSpPr>
        <p:grpSpPr>
          <a:xfrm>
            <a:off x="774181" y="1617790"/>
            <a:ext cx="10643637" cy="4542892"/>
            <a:chOff x="658727" y="1367533"/>
            <a:chExt cx="10643637" cy="45428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E54ACD-138D-7FB6-4F4E-C6674452442F}"/>
                </a:ext>
              </a:extLst>
            </p:cNvPr>
            <p:cNvGrpSpPr/>
            <p:nvPr/>
          </p:nvGrpSpPr>
          <p:grpSpPr>
            <a:xfrm>
              <a:off x="658727" y="1367533"/>
              <a:ext cx="9701722" cy="3458212"/>
              <a:chOff x="658727" y="1367533"/>
              <a:chExt cx="9701722" cy="3458212"/>
            </a:xfrm>
          </p:grpSpPr>
          <p:pic>
            <p:nvPicPr>
              <p:cNvPr id="6" name="그림 5" descr="텍스트, 스크린샷, 디스플레이, 소프트웨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6F5E3FC-608F-B4ED-0A16-EF0C9CCBA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4" t="14380" r="5904" b="14199"/>
              <a:stretch>
                <a:fillRect/>
              </a:stretch>
            </p:blipFill>
            <p:spPr>
              <a:xfrm>
                <a:off x="658727" y="1367533"/>
                <a:ext cx="9701722" cy="3458212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9769C48-9327-7C0C-7A2B-9E2F37E8C705}"/>
                  </a:ext>
                </a:extLst>
              </p:cNvPr>
              <p:cNvSpPr/>
              <p:nvPr/>
            </p:nvSpPr>
            <p:spPr>
              <a:xfrm>
                <a:off x="1238250" y="3449439"/>
                <a:ext cx="4303151" cy="309761"/>
              </a:xfrm>
              <a:prstGeom prst="rect">
                <a:avLst/>
              </a:prstGeom>
              <a:noFill/>
              <a:ln w="2540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7CE33AA-DB5C-57A0-0C8B-4153F2D6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6940" y="1367533"/>
              <a:ext cx="3325424" cy="45428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DDB9E6F-F39A-E8C8-A650-8883C0182202}"/>
              </a:ext>
            </a:extLst>
          </p:cNvPr>
          <p:cNvSpPr txBox="1"/>
          <p:nvPr/>
        </p:nvSpPr>
        <p:spPr>
          <a:xfrm>
            <a:off x="623236" y="959860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 err="1"/>
              <a:t>BeautifulSoup</a:t>
            </a:r>
            <a:r>
              <a:rPr lang="en-US" altLang="ko-KR" sz="2400" dirty="0"/>
              <a:t> </a:t>
            </a:r>
            <a:r>
              <a:rPr lang="ko-KR" altLang="en-US" sz="2400" dirty="0"/>
              <a:t>객체 생성 예시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8368E-FF20-9645-BE21-524387EBDA26}"/>
              </a:ext>
            </a:extLst>
          </p:cNvPr>
          <p:cNvSpPr txBox="1"/>
          <p:nvPr/>
        </p:nvSpPr>
        <p:spPr>
          <a:xfrm>
            <a:off x="757771" y="5150109"/>
            <a:ext cx="611685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html_doc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HTML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또는 파일 내용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lxml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 : HTML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파싱 방식 지정</a:t>
            </a:r>
          </a:p>
        </p:txBody>
      </p:sp>
    </p:spTree>
    <p:extLst>
      <p:ext uri="{BB962C8B-B14F-4D97-AF65-F5344CB8AC3E}">
        <p14:creationId xmlns:p14="http://schemas.microsoft.com/office/powerpoint/2010/main" val="187055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45052-7857-7825-A112-8BC3ADCC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C005F5-A140-EF5C-3FA6-77BF9BC5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45407"/>
            <a:ext cx="8839200" cy="43243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61A452-13D2-0310-6612-12DD5290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316BE-318E-460F-B41F-43C1156F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AF04F9-B307-4503-C7F2-11DB3326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DC4CC-F687-E596-CDB4-C209BE203405}"/>
              </a:ext>
            </a:extLst>
          </p:cNvPr>
          <p:cNvSpPr txBox="1"/>
          <p:nvPr/>
        </p:nvSpPr>
        <p:spPr>
          <a:xfrm>
            <a:off x="2403909" y="1435208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find() – </a:t>
            </a:r>
            <a:r>
              <a:rPr lang="ko-KR" altLang="en-US" sz="2400" dirty="0"/>
              <a:t>첫 번째 매칭 요소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60CA0-C71D-F397-3020-349A3A5FACC0}"/>
              </a:ext>
            </a:extLst>
          </p:cNvPr>
          <p:cNvSpPr txBox="1"/>
          <p:nvPr/>
        </p:nvSpPr>
        <p:spPr>
          <a:xfrm>
            <a:off x="2451161" y="5392981"/>
            <a:ext cx="61168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첫 번째 매칭되는 요소만 반환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5D08F1-9D94-9442-6F22-77131B26A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069" y="4639809"/>
            <a:ext cx="5687219" cy="69542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B6E6EE-A635-FFB2-2A0B-0EEE5597117B}"/>
              </a:ext>
            </a:extLst>
          </p:cNvPr>
          <p:cNvSpPr/>
          <p:nvPr/>
        </p:nvSpPr>
        <p:spPr>
          <a:xfrm>
            <a:off x="5079039" y="3092449"/>
            <a:ext cx="2252036" cy="331625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713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E0D28-7678-4D9C-1DE8-1040EC987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38629F-8E70-3B0B-7C36-23742276E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723519"/>
            <a:ext cx="8343900" cy="3130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442488-3E09-AB50-4F51-10D38B11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09B43-2B2B-8974-0349-8FE3B3D4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9D8AB1-66BE-1D52-9B6F-16F7B6A5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7D452-CE20-74E3-E877-4248B92B1D73}"/>
              </a:ext>
            </a:extLst>
          </p:cNvPr>
          <p:cNvSpPr txBox="1"/>
          <p:nvPr/>
        </p:nvSpPr>
        <p:spPr>
          <a:xfrm>
            <a:off x="2403909" y="1749503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find() – </a:t>
            </a:r>
            <a:r>
              <a:rPr lang="ko-KR" altLang="en-US" sz="2400" dirty="0"/>
              <a:t>속성 조건으로 검색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696D3-960C-3A72-93AF-F76E9257DE94}"/>
              </a:ext>
            </a:extLst>
          </p:cNvPr>
          <p:cNvSpPr txBox="1"/>
          <p:nvPr/>
        </p:nvSpPr>
        <p:spPr>
          <a:xfrm>
            <a:off x="2451161" y="4961550"/>
            <a:ext cx="61168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속성 조건으로 검색 가능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name, id, class_,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attrs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string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E3FD39-F3B8-A38E-4FEC-55624E8AA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676" y="4327058"/>
            <a:ext cx="7088229" cy="6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C0156-5097-E4B5-B6CB-E840B088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B9338E-8D24-580A-840A-01BDE927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27075"/>
            <a:ext cx="8839200" cy="50482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34FCE0-1ABE-0D53-9099-B85C980E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63701-FDAB-3A0F-3BED-1D64C8DC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1C2176-5372-2032-6691-FC81710D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8B6AB-5C1E-D677-3CDA-E0B543892CCB}"/>
              </a:ext>
            </a:extLst>
          </p:cNvPr>
          <p:cNvSpPr txBox="1"/>
          <p:nvPr/>
        </p:nvSpPr>
        <p:spPr>
          <a:xfrm>
            <a:off x="2403909" y="1003408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 err="1"/>
              <a:t>find_all</a:t>
            </a:r>
            <a:r>
              <a:rPr lang="en-US" altLang="ko-KR" sz="2400" dirty="0"/>
              <a:t>() – </a:t>
            </a:r>
            <a:r>
              <a:rPr lang="ko-KR" altLang="en-US" sz="2400" dirty="0"/>
              <a:t>모든 매칭 요소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99E20-2EED-20E0-E42F-99B1BCC9F3CC}"/>
              </a:ext>
            </a:extLst>
          </p:cNvPr>
          <p:cNvSpPr txBox="1"/>
          <p:nvPr/>
        </p:nvSpPr>
        <p:spPr>
          <a:xfrm>
            <a:off x="2451161" y="5714716"/>
            <a:ext cx="61168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결과를 리스트 형태로 반환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A6F695-DDEC-0ED3-285A-2F5DFE704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99" y="4942887"/>
            <a:ext cx="592537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20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9D6D-6FBD-7553-5EA8-DDAC561B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CADC75-E2B4-C54D-D2E8-F971B7960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16383"/>
            <a:ext cx="8839200" cy="50482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B6AB1F-4AB4-AABE-723E-865D2DC1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r>
              <a:rPr lang="ko-KR" altLang="en-US" dirty="0"/>
              <a:t> 사용을 통한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16786-3131-9ED6-7783-4F8E9D49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3463E-CA0C-6138-D06C-532407D7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9" y="935672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/>
              <a:t>select() – </a:t>
            </a:r>
            <a:r>
              <a:rPr lang="ko-KR" altLang="en-US" sz="2400" dirty="0"/>
              <a:t>모든 매칭 요소 </a:t>
            </a:r>
            <a:r>
              <a:rPr lang="en-US" altLang="ko-KR" sz="2400" dirty="0"/>
              <a:t>(CSS </a:t>
            </a:r>
            <a:r>
              <a:rPr lang="ko-KR" altLang="en-US" sz="2400" dirty="0" err="1"/>
              <a:t>선택자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51161" y="5452246"/>
            <a:ext cx="611685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결과를 리스트 형태로 반환 →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처리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#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아이디명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태그명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조합 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932113-7B2E-E73D-788D-801B8ED84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99" y="4803494"/>
            <a:ext cx="5925377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08968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(Web Crawling)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웹 사이트의 페이지를 자동으로 탐색하며 </a:t>
            </a:r>
            <a:r>
              <a:rPr lang="en-US" altLang="ko-KR" dirty="0"/>
              <a:t>HTML </a:t>
            </a:r>
            <a:r>
              <a:rPr lang="ko-KR" altLang="en-US" dirty="0"/>
              <a:t>문서를 수집하는 과정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주로 사용되는 라이브러리로 </a:t>
            </a:r>
            <a:r>
              <a:rPr lang="en-US" altLang="ko-KR" dirty="0"/>
              <a:t>Beautiful Soup</a:t>
            </a:r>
            <a:r>
              <a:rPr lang="ko-KR" altLang="en-US" dirty="0"/>
              <a:t>이 있고</a:t>
            </a:r>
            <a:r>
              <a:rPr lang="en-US" altLang="ko-KR" dirty="0"/>
              <a:t>, Selenium</a:t>
            </a:r>
            <a:r>
              <a:rPr lang="ko-KR" altLang="en-US" dirty="0"/>
              <a:t>이 인기를 끌고 있음</a:t>
            </a:r>
            <a:r>
              <a:rPr lang="en-US" altLang="ko-KR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활용 분야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데이터 수집</a:t>
            </a:r>
            <a:r>
              <a:rPr lang="en-US" altLang="ko-KR" dirty="0"/>
              <a:t>, </a:t>
            </a:r>
            <a:r>
              <a:rPr lang="ko-KR" altLang="en-US" b="1" dirty="0"/>
              <a:t>가격 비교</a:t>
            </a:r>
            <a:r>
              <a:rPr lang="en-US" altLang="ko-KR" b="1" dirty="0"/>
              <a:t>, </a:t>
            </a:r>
            <a:r>
              <a:rPr lang="ko-KR" altLang="en-US" b="1" dirty="0"/>
              <a:t>뉴스</a:t>
            </a:r>
            <a:r>
              <a:rPr lang="en-US" altLang="ko-KR" b="1" dirty="0"/>
              <a:t>/</a:t>
            </a:r>
            <a:r>
              <a:rPr lang="ko-KR" altLang="en-US" b="1" dirty="0"/>
              <a:t>블로그 분석</a:t>
            </a:r>
            <a:r>
              <a:rPr lang="en-US" altLang="ko-KR" b="1" dirty="0"/>
              <a:t>, </a:t>
            </a:r>
            <a:r>
              <a:rPr lang="ko-KR" altLang="en-US" b="1" dirty="0"/>
              <a:t>연구 데이터 확보</a:t>
            </a:r>
            <a:r>
              <a:rPr lang="en-US" altLang="ko-KR" b="1" dirty="0"/>
              <a:t>, </a:t>
            </a:r>
            <a:r>
              <a:rPr lang="ko-KR" altLang="en-US" b="1" dirty="0"/>
              <a:t>비즈니스 </a:t>
            </a:r>
            <a:r>
              <a:rPr lang="ko-KR" altLang="en-US" b="1" dirty="0" err="1"/>
              <a:t>인텔리전스</a:t>
            </a:r>
            <a:r>
              <a:rPr lang="ko-KR" altLang="en-US" b="1" dirty="0"/>
              <a:t> 등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9D6D-6FBD-7553-5EA8-DDAC561B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MH\Desktop\select-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98" y="1319536"/>
            <a:ext cx="8929803" cy="436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B6AB1F-4AB4-AABE-723E-865D2DC1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r>
              <a:rPr lang="ko-KR" altLang="en-US" dirty="0"/>
              <a:t> 사용을 통한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16786-3131-9ED6-7783-4F8E9D49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3463E-CA0C-6138-D06C-532407D7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9" y="1669176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 </a:t>
            </a:r>
            <a:r>
              <a:rPr lang="en-US" altLang="ko-KR" sz="2400" dirty="0" err="1"/>
              <a:t>select_one</a:t>
            </a:r>
            <a:r>
              <a:rPr lang="en-US" altLang="ko-KR" sz="2400" dirty="0"/>
              <a:t>() – </a:t>
            </a:r>
            <a:r>
              <a:rPr lang="ko-KR" altLang="en-US" sz="2400" dirty="0"/>
              <a:t>첫 번째 </a:t>
            </a:r>
            <a:r>
              <a:rPr lang="ko-KR" altLang="en-US" sz="2400" dirty="0" err="1"/>
              <a:t>매칭</a:t>
            </a:r>
            <a:r>
              <a:rPr lang="ko-KR" altLang="en-US" sz="2400" dirty="0"/>
              <a:t> 요소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05" y="4834943"/>
            <a:ext cx="593566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318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C8434-4E57-A23C-07EE-85AC0B63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20EF58-A64B-BBE9-BBF5-0B0804F8F79C}"/>
              </a:ext>
            </a:extLst>
          </p:cNvPr>
          <p:cNvSpPr txBox="1"/>
          <p:nvPr/>
        </p:nvSpPr>
        <p:spPr>
          <a:xfrm>
            <a:off x="3973488" y="2600493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519711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B48F9FB-C6C9-F43F-EB68-4CC8A93EE9BB}"/>
              </a:ext>
            </a:extLst>
          </p:cNvPr>
          <p:cNvSpPr txBox="1">
            <a:spLocks/>
          </p:cNvSpPr>
          <p:nvPr/>
        </p:nvSpPr>
        <p:spPr>
          <a:xfrm>
            <a:off x="347993" y="937809"/>
            <a:ext cx="10986728" cy="63676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HTTP </a:t>
            </a:r>
            <a:r>
              <a:rPr lang="ko-KR" altLang="en-US" sz="2400" dirty="0"/>
              <a:t>프로토콜을 이용하여 웹 사이트로부터 데이터를 송수신할 수 있는 라이브러리</a:t>
            </a:r>
            <a:endParaRPr lang="en-US" altLang="ko-KR" sz="2400" dirty="0"/>
          </a:p>
        </p:txBody>
      </p:sp>
      <p:pic>
        <p:nvPicPr>
          <p:cNvPr id="2050" name="Picture 2" descr="C:\Users\LMH\Desktop\requests 기본 요청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t="20291" r="9892" b="20197"/>
          <a:stretch/>
        </p:blipFill>
        <p:spPr bwMode="auto">
          <a:xfrm>
            <a:off x="2513074" y="2349499"/>
            <a:ext cx="7173470" cy="281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51160" y="5249046"/>
            <a:ext cx="611685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requests.get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url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: GET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방식으로 페이지 요청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객체에는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 코드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응답 본문 등이 포함됨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8" y="1705929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기본 요청 방법</a:t>
            </a:r>
          </a:p>
        </p:txBody>
      </p:sp>
    </p:spTree>
    <p:extLst>
      <p:ext uri="{BB962C8B-B14F-4D97-AF65-F5344CB8AC3E}">
        <p14:creationId xmlns:p14="http://schemas.microsoft.com/office/powerpoint/2010/main" val="173908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51160" y="4477990"/>
            <a:ext cx="688334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response.status_code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 코드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(200: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성공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404: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페이지 없음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response.text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응답 내용을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반환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response.content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응답 내용을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바이너리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반환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PDF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403908" y="1376833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주요 속성</a:t>
            </a:r>
          </a:p>
        </p:txBody>
      </p:sp>
      <p:pic>
        <p:nvPicPr>
          <p:cNvPr id="3074" name="Picture 2" descr="C:\Users\LMH\Desktop\주요 속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t="21689" r="9858" b="21571"/>
          <a:stretch/>
        </p:blipFill>
        <p:spPr bwMode="auto">
          <a:xfrm>
            <a:off x="2504693" y="2007105"/>
            <a:ext cx="7169659" cy="24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42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2438782" y="5213014"/>
            <a:ext cx="68833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response.text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전달 →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파싱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391530" y="1428944"/>
            <a:ext cx="611685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BeautifulSoup</a:t>
            </a:r>
            <a:r>
              <a:rPr lang="ko-KR" altLang="en-US" sz="2400" dirty="0"/>
              <a:t>에 </a:t>
            </a:r>
            <a:r>
              <a:rPr lang="en-US" altLang="ko-KR" sz="2400" dirty="0"/>
              <a:t>HTML </a:t>
            </a:r>
            <a:r>
              <a:rPr lang="ko-KR" altLang="en-US" sz="2400" dirty="0"/>
              <a:t>전달 후 </a:t>
            </a:r>
            <a:r>
              <a:rPr lang="ko-KR" altLang="en-US" sz="2400" dirty="0" err="1"/>
              <a:t>파싱</a:t>
            </a:r>
            <a:endParaRPr lang="ko-KR" altLang="en-US" sz="2400" dirty="0"/>
          </a:p>
        </p:txBody>
      </p:sp>
      <p:pic>
        <p:nvPicPr>
          <p:cNvPr id="4098" name="Picture 2" descr="C:\Users\LMH\Desktop\requests에서 b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5" t="18402" r="9914" b="18352"/>
          <a:stretch/>
        </p:blipFill>
        <p:spPr bwMode="auto">
          <a:xfrm>
            <a:off x="2498412" y="2010450"/>
            <a:ext cx="7166610" cy="32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6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41E7-1D3E-ADCA-FC61-F57FA77E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E2FB6CC-DA86-5741-CFE7-B7979BA9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Requests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5940359" y="2749503"/>
            <a:ext cx="5928795" cy="1942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headers </a:t>
            </a:r>
            <a:r>
              <a:rPr lang="ko-KR" altLang="en-US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 이유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일부 사이트는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User-Agent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없는 요청을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봇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자동화 프로그램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인식하고 차단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멜론은 로그인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쿠키 제한이 있으므로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User-Agent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반드시 지정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Mozilla/5.0 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“나는 현대적인 브라우저입니다”라는 호환성 표기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91424" y="1169792"/>
            <a:ext cx="8450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웹 </a:t>
            </a:r>
            <a:r>
              <a:rPr lang="ko-KR" altLang="en-US" sz="2400" dirty="0" err="1"/>
              <a:t>크롤링</a:t>
            </a:r>
            <a:r>
              <a:rPr lang="ko-KR" altLang="en-US" sz="2400" dirty="0"/>
              <a:t> 예제 </a:t>
            </a:r>
            <a:r>
              <a:rPr lang="en-US" altLang="ko-KR" sz="2400" dirty="0"/>
              <a:t>: </a:t>
            </a:r>
            <a:r>
              <a:rPr lang="ko-KR" altLang="en-US" sz="2400" dirty="0"/>
              <a:t>멜론 차트 페이지에서 상위 </a:t>
            </a:r>
            <a:r>
              <a:rPr lang="en-US" altLang="ko-KR" sz="2400" dirty="0"/>
              <a:t>10</a:t>
            </a:r>
            <a:r>
              <a:rPr lang="ko-KR" altLang="en-US" sz="2400" dirty="0"/>
              <a:t>곡 제목 가져오기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5122" name="Picture 2" descr="C:\Users\LMH\Desktop\예제코드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1535" r="7492" b="11583"/>
          <a:stretch/>
        </p:blipFill>
        <p:spPr bwMode="auto">
          <a:xfrm>
            <a:off x="452551" y="2014680"/>
            <a:ext cx="5487808" cy="341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0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FA87F-C0B9-5A58-F5B1-F8759B6AC92E}"/>
              </a:ext>
            </a:extLst>
          </p:cNvPr>
          <p:cNvSpPr txBox="1">
            <a:spLocks/>
          </p:cNvSpPr>
          <p:nvPr/>
        </p:nvSpPr>
        <p:spPr>
          <a:xfrm>
            <a:off x="345830" y="927013"/>
            <a:ext cx="10515600" cy="14745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💡 사용자에게 검색어를 입력 받아 검색된 뉴스의 제목과 링크 가져와 보세요</a:t>
            </a:r>
            <a:r>
              <a:rPr lang="en-US" altLang="ko-KR" sz="24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199" y="1994227"/>
            <a:ext cx="6359601" cy="3761663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웹 </a:t>
            </a:r>
            <a:r>
              <a:rPr lang="ko-KR" altLang="en-US" dirty="0" err="1">
                <a:solidFill>
                  <a:srgbClr val="ED7D31"/>
                </a:solidFill>
              </a:rPr>
              <a:t>크롤링</a:t>
            </a:r>
            <a:r>
              <a:rPr lang="ko-KR" altLang="en-US" dirty="0">
                <a:solidFill>
                  <a:srgbClr val="ED7D31"/>
                </a:solidFill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1242737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0EF58-A64B-BBE9-BBF5-0B0804F8F79C}"/>
              </a:ext>
            </a:extLst>
          </p:cNvPr>
          <p:cNvSpPr txBox="1"/>
          <p:nvPr/>
        </p:nvSpPr>
        <p:spPr>
          <a:xfrm>
            <a:off x="3973488" y="2600493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openpyxl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243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1010943"/>
            <a:ext cx="11501176" cy="455529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+mn-ea"/>
                <a:ea typeface="+mn-ea"/>
              </a:rPr>
              <a:t>💡  </a:t>
            </a:r>
            <a:r>
              <a:rPr lang="ko-KR" altLang="en-US" dirty="0" err="1">
                <a:latin typeface="+mn-ea"/>
                <a:ea typeface="+mn-ea"/>
                <a:cs typeface="Pretendard Light" pitchFamily="2" charset="-127"/>
              </a:rPr>
              <a:t>파이썬에서</a:t>
            </a:r>
            <a:r>
              <a:rPr lang="ko-KR" altLang="en-US" dirty="0">
                <a:latin typeface="+mn-ea"/>
                <a:ea typeface="+mn-ea"/>
                <a:cs typeface="Pretendard Light" pitchFamily="2" charset="-127"/>
              </a:rPr>
              <a:t> 엑셀 파일을 쉽게 다루기 위한 오픈 소스 라이브러리</a:t>
            </a:r>
            <a:endParaRPr lang="en-US" altLang="ko-KR" dirty="0">
              <a:latin typeface="+mn-ea"/>
              <a:ea typeface="+mn-ea"/>
              <a:cs typeface="Pretendard Light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n-lt"/>
                <a:ea typeface="Pretendard Light" pitchFamily="2" charset="-127"/>
                <a:cs typeface="Pretendard Light" pitchFamily="2" charset="-127"/>
              </a:rPr>
              <a:t>엑셀 파일 형식을 읽고 쓰는 기능을 제공하며</a:t>
            </a:r>
            <a:r>
              <a:rPr lang="en-US" altLang="ko-KR" sz="2000" dirty="0">
                <a:latin typeface="+mn-lt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2000" dirty="0" err="1">
                <a:latin typeface="+mn-lt"/>
                <a:ea typeface="Pretendard Light" pitchFamily="2" charset="-127"/>
                <a:cs typeface="Pretendard Light" pitchFamily="2" charset="-127"/>
              </a:rPr>
              <a:t>파이썬</a:t>
            </a:r>
            <a:r>
              <a:rPr lang="ko-KR" altLang="en-US" sz="2000" dirty="0">
                <a:latin typeface="+mn-lt"/>
                <a:ea typeface="Pretendard Light" pitchFamily="2" charset="-127"/>
                <a:cs typeface="Pretendard Light" pitchFamily="2" charset="-127"/>
              </a:rPr>
              <a:t> 코드를 사용하여 엑셀 파일의 데이터를 조작할 수 있음</a:t>
            </a:r>
            <a:endParaRPr lang="en-US" altLang="ko-KR" sz="2000" dirty="0">
              <a:latin typeface="+mn-lt"/>
              <a:ea typeface="Pretendard Light" pitchFamily="2" charset="-127"/>
              <a:cs typeface="Pretendard Light" pitchFamily="2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324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4"/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562730" y="1097850"/>
            <a:ext cx="6116854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엑셀파일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6679583" y="1986302"/>
            <a:ext cx="4863905" cy="351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openpyxl.Workbook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새 </a:t>
            </a:r>
            <a:r>
              <a:rPr lang="en-US" altLang="ko-KR" sz="16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Workbook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객체 생성 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엑셀 파일 하나를 의미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wb.create_sheet</a:t>
            </a:r>
            <a:r>
              <a:rPr lang="en-US" altLang="ko-KR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(‘</a:t>
            </a:r>
            <a:r>
              <a:rPr lang="ko-KR" altLang="en-US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시트이름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새 시트 생성</a:t>
            </a: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기본으로 하나 있는 시트 외에 추가됨</a:t>
            </a: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wb.save</a:t>
            </a:r>
            <a:r>
              <a:rPr lang="en-US" altLang="ko-KR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</a:t>
            </a:r>
            <a:r>
              <a:rPr lang="ko-KR" altLang="en-US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경로</a:t>
            </a:r>
            <a:r>
              <a:rPr lang="en-US" altLang="ko-KR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지정한 경로에 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Excel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(.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xlsx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147" name="Picture 3" descr="C:\Users\LMH\Desktop\openpyxl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3" y="1262189"/>
            <a:ext cx="6551519" cy="53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5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B10E4-8D21-B925-6772-CE77B36CF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A4D484A-01D0-CAED-5A35-37DE191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A0F77A1-5371-8A06-050D-20D140B07BA7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6928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법적 </a:t>
            </a:r>
            <a:r>
              <a:rPr lang="en-US" altLang="ko-KR" dirty="0"/>
              <a:t>/ </a:t>
            </a:r>
            <a:r>
              <a:rPr lang="ko-KR" altLang="en-US" dirty="0"/>
              <a:t>윤리적 고려사항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서비스 약관 준수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웹사이트 이용약관에 </a:t>
            </a:r>
            <a:r>
              <a:rPr lang="ko-KR" altLang="en-US" dirty="0" err="1"/>
              <a:t>크롤링</a:t>
            </a:r>
            <a:r>
              <a:rPr lang="ko-KR" altLang="en-US" dirty="0"/>
              <a:t> 금지 조항이 있을 수 있음 → 위반 시 민사</a:t>
            </a:r>
            <a:r>
              <a:rPr lang="en-US" altLang="ko-KR" dirty="0"/>
              <a:t>/</a:t>
            </a:r>
            <a:r>
              <a:rPr lang="ko-KR" altLang="en-US" dirty="0"/>
              <a:t>형사 문제 발생 가능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robots.txt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robots.txt : </a:t>
            </a:r>
            <a:r>
              <a:rPr lang="ko-KR" altLang="en-US" dirty="0"/>
              <a:t>웹사이트 운영자가 웹 </a:t>
            </a:r>
            <a:r>
              <a:rPr lang="ko-KR" altLang="en-US" dirty="0" err="1"/>
              <a:t>크롤러</a:t>
            </a:r>
            <a:r>
              <a:rPr lang="en-US" altLang="ko-KR" dirty="0"/>
              <a:t>(</a:t>
            </a:r>
            <a:r>
              <a:rPr lang="ko-KR" altLang="en-US" dirty="0"/>
              <a:t>검색엔진</a:t>
            </a:r>
            <a:r>
              <a:rPr lang="en-US" altLang="ko-KR" dirty="0"/>
              <a:t>, </a:t>
            </a:r>
            <a:r>
              <a:rPr lang="ko-KR" altLang="en-US" dirty="0"/>
              <a:t>봇</a:t>
            </a:r>
            <a:r>
              <a:rPr lang="en-US" altLang="ko-KR" dirty="0"/>
              <a:t>)</a:t>
            </a:r>
            <a:r>
              <a:rPr lang="ko-KR" altLang="en-US" dirty="0"/>
              <a:t>에게 </a:t>
            </a:r>
            <a:r>
              <a:rPr lang="en-US" altLang="ko-KR" dirty="0"/>
              <a:t>"</a:t>
            </a:r>
            <a:r>
              <a:rPr lang="ko-KR" altLang="en-US" dirty="0"/>
              <a:t>이 부분은 </a:t>
            </a:r>
            <a:r>
              <a:rPr lang="ko-KR" altLang="en-US" dirty="0" err="1"/>
              <a:t>크롤링</a:t>
            </a:r>
            <a:r>
              <a:rPr lang="ko-KR" altLang="en-US" dirty="0"/>
              <a:t> 해도 된다 </a:t>
            </a:r>
            <a:r>
              <a:rPr lang="en-US" altLang="ko-KR" dirty="0"/>
              <a:t>/ </a:t>
            </a:r>
            <a:r>
              <a:rPr lang="ko-KR" altLang="en-US" dirty="0"/>
              <a:t>하지 마라</a:t>
            </a:r>
            <a:r>
              <a:rPr lang="en-US" altLang="ko-KR" dirty="0"/>
              <a:t>"</a:t>
            </a:r>
            <a:r>
              <a:rPr lang="ko-KR" altLang="en-US" dirty="0"/>
              <a:t>라는 지침을 제공하는 텍스트 파일</a:t>
            </a:r>
            <a:r>
              <a:rPr lang="en-US" altLang="ko-KR" dirty="0"/>
              <a:t>.</a:t>
            </a:r>
            <a:endParaRPr lang="ko-KR" altLang="en-US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각 사이트 루트에 위치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https://example.com/robots.txt)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2382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MH\Desktop\openpyxl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232321"/>
            <a:ext cx="76962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4"/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2687365" y="1187170"/>
            <a:ext cx="6116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엑셀파일 불러오기 </a:t>
            </a:r>
            <a:r>
              <a:rPr lang="en-US" altLang="ko-KR" sz="2400" dirty="0"/>
              <a:t>/ </a:t>
            </a:r>
            <a:r>
              <a:rPr lang="ko-KR" altLang="en-US" sz="2400" dirty="0"/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2416818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openpyxl</a:t>
            </a:r>
            <a:endParaRPr lang="ko-KR" altLang="en-US" dirty="0">
              <a:latin typeface="Kim jung chul Gothic Bold" panose="020B0803000000000000" pitchFamily="50" charset="-127"/>
              <a:ea typeface="Kim jung chul Gothic Bold" panose="020B0803000000000000" pitchFamily="50" charset="-127"/>
            </a:endParaRPr>
          </a:p>
        </p:txBody>
      </p:sp>
      <p:pic>
        <p:nvPicPr>
          <p:cNvPr id="8194" name="Picture 2" descr="C:\Users\LMH\Desktop\openpyxl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6" y="1048237"/>
            <a:ext cx="6046248" cy="567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AB126-63D9-9C65-DB32-A012A977D709}"/>
              </a:ext>
            </a:extLst>
          </p:cNvPr>
          <p:cNvSpPr txBox="1"/>
          <p:nvPr/>
        </p:nvSpPr>
        <p:spPr>
          <a:xfrm>
            <a:off x="5832418" y="3217367"/>
            <a:ext cx="582618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wb.active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기본으로 생성된 첫 번째 워크시트를 선택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ws.title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시트 이름을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'Data'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변경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ws.append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 : data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각 리스트를 행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(row)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추가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BF807-0E69-0F8E-15E5-F68980349A55}"/>
              </a:ext>
            </a:extLst>
          </p:cNvPr>
          <p:cNvSpPr txBox="1"/>
          <p:nvPr/>
        </p:nvSpPr>
        <p:spPr>
          <a:xfrm>
            <a:off x="418727" y="912906"/>
            <a:ext cx="6116854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openpyxl</a:t>
            </a:r>
            <a:r>
              <a:rPr lang="en-US" altLang="ko-KR" sz="2400" dirty="0"/>
              <a:t> </a:t>
            </a:r>
            <a:r>
              <a:rPr lang="ko-KR" altLang="en-US" sz="2400" dirty="0"/>
              <a:t>활용 예제</a:t>
            </a:r>
          </a:p>
        </p:txBody>
      </p:sp>
    </p:spTree>
    <p:extLst>
      <p:ext uri="{BB962C8B-B14F-4D97-AF65-F5344CB8AC3E}">
        <p14:creationId xmlns:p14="http://schemas.microsoft.com/office/powerpoint/2010/main" val="200313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068" y="1125610"/>
            <a:ext cx="7297864" cy="1114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1️⃣</a:t>
            </a:r>
            <a:r>
              <a:rPr lang="ko-KR" altLang="en-US" sz="2400" dirty="0"/>
              <a:t> 네이버 </a:t>
            </a:r>
            <a:r>
              <a:rPr lang="en-US" altLang="ko-KR" sz="2400" dirty="0"/>
              <a:t>&gt; </a:t>
            </a:r>
            <a:r>
              <a:rPr lang="ko-KR" altLang="en-US" sz="2400" dirty="0"/>
              <a:t>증권 </a:t>
            </a:r>
            <a:r>
              <a:rPr lang="en-US" altLang="ko-KR" sz="2400" dirty="0"/>
              <a:t>&gt; </a:t>
            </a:r>
            <a:r>
              <a:rPr lang="ko-KR" altLang="en-US" sz="2400" dirty="0"/>
              <a:t>시장지표 </a:t>
            </a:r>
            <a:r>
              <a:rPr lang="en-US" altLang="ko-KR" sz="2400" dirty="0"/>
              <a:t>&gt; </a:t>
            </a:r>
            <a:r>
              <a:rPr lang="ko-KR" altLang="en-US" sz="2400" dirty="0"/>
              <a:t>환전 고시 환율에 접속하여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      </a:t>
            </a:r>
            <a:r>
              <a:rPr lang="ko-KR" altLang="en-US" sz="2400" dirty="0"/>
              <a:t>아래 출력결과 이미지대로 </a:t>
            </a:r>
            <a:r>
              <a:rPr lang="ko-KR" altLang="en-US" sz="2400" dirty="0" err="1"/>
              <a:t>크롤링</a:t>
            </a:r>
            <a:r>
              <a:rPr lang="ko-KR" altLang="en-US" sz="2400" dirty="0"/>
              <a:t> 하세요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F0D069-A524-4EEC-163D-497C9049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50" y="3460357"/>
            <a:ext cx="2815069" cy="1352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1C50A3-61DE-EB44-5CE9-07B9DD53A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01"/>
          <a:stretch/>
        </p:blipFill>
        <p:spPr>
          <a:xfrm>
            <a:off x="3135216" y="2271016"/>
            <a:ext cx="2833719" cy="37316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환율 정보 </a:t>
            </a:r>
            <a:r>
              <a:rPr lang="ko-KR" altLang="en-US" dirty="0" err="1">
                <a:solidFill>
                  <a:srgbClr val="ED7D31"/>
                </a:solidFill>
              </a:rPr>
              <a:t>크롤링</a:t>
            </a:r>
            <a:r>
              <a:rPr lang="ko-KR" altLang="en-US" dirty="0">
                <a:solidFill>
                  <a:srgbClr val="ED7D31"/>
                </a:solidFill>
              </a:rPr>
              <a:t> 및 엑셀 저장</a:t>
            </a:r>
          </a:p>
        </p:txBody>
      </p:sp>
    </p:spTree>
    <p:extLst>
      <p:ext uri="{BB962C8B-B14F-4D97-AF65-F5344CB8AC3E}">
        <p14:creationId xmlns:p14="http://schemas.microsoft.com/office/powerpoint/2010/main" val="303098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46C0-3AC0-029D-0BA5-C997F761C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39A85D3A-CD24-67D2-6B0C-D71D15253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35" y="1723664"/>
            <a:ext cx="7853328" cy="6477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400" dirty="0"/>
              <a:t>2️⃣ </a:t>
            </a:r>
            <a:r>
              <a:rPr lang="ko-KR" altLang="en-US" sz="2400" dirty="0" err="1"/>
              <a:t>크롤링을</a:t>
            </a:r>
            <a:r>
              <a:rPr lang="ko-KR" altLang="en-US" sz="2400" dirty="0"/>
              <a:t> 통해 구한 정보를 아래와 같이 엑셀에 저장해주세요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F2F05-8A01-91BA-C9B0-B03F9974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74" y="2685503"/>
            <a:ext cx="3376451" cy="2675331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환율 정보 </a:t>
            </a:r>
            <a:r>
              <a:rPr lang="ko-KR" altLang="en-US" dirty="0" err="1">
                <a:solidFill>
                  <a:srgbClr val="ED7D31"/>
                </a:solidFill>
              </a:rPr>
              <a:t>크롤링</a:t>
            </a:r>
            <a:r>
              <a:rPr lang="ko-KR" altLang="en-US" dirty="0">
                <a:solidFill>
                  <a:srgbClr val="ED7D31"/>
                </a:solidFill>
              </a:rPr>
              <a:t> 및 엑셀 저장</a:t>
            </a:r>
          </a:p>
        </p:txBody>
      </p:sp>
    </p:spTree>
    <p:extLst>
      <p:ext uri="{BB962C8B-B14F-4D97-AF65-F5344CB8AC3E}">
        <p14:creationId xmlns:p14="http://schemas.microsoft.com/office/powerpoint/2010/main" val="4052242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FF6B6-B190-F884-6A91-8C47D92F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CB51C00-49AA-2781-D2B8-ADE203E15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DF665A1-599B-DFFC-A4A6-B2093E6CCA7B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6928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</a:t>
            </a:r>
            <a:r>
              <a:rPr lang="en-US" altLang="ko-KR" dirty="0"/>
              <a:t>robots.txt </a:t>
            </a:r>
            <a:r>
              <a:rPr lang="ko-KR" altLang="en-US" dirty="0"/>
              <a:t>주요 규칙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User-agent : </a:t>
            </a:r>
            <a:r>
              <a:rPr lang="ko-KR" altLang="en-US" dirty="0"/>
              <a:t>이 규칙이 적용될 </a:t>
            </a:r>
            <a:r>
              <a:rPr lang="ko-KR" altLang="en-US" dirty="0" err="1"/>
              <a:t>크롤러</a:t>
            </a:r>
            <a:r>
              <a:rPr lang="en-US" altLang="ko-KR" dirty="0"/>
              <a:t>(</a:t>
            </a:r>
            <a:r>
              <a:rPr lang="ko-KR" altLang="en-US" dirty="0"/>
              <a:t>봇</a:t>
            </a:r>
            <a:r>
              <a:rPr lang="en-US" altLang="ko-KR" dirty="0"/>
              <a:t>)</a:t>
            </a:r>
            <a:r>
              <a:rPr lang="ko-KR" altLang="en-US" dirty="0"/>
              <a:t>의 이름</a:t>
            </a:r>
            <a:r>
              <a:rPr lang="en-US" altLang="ko-KR" dirty="0"/>
              <a:t>. *</a:t>
            </a:r>
            <a:r>
              <a:rPr lang="ko-KR" altLang="en-US" dirty="0"/>
              <a:t>는 모든 </a:t>
            </a:r>
            <a:r>
              <a:rPr lang="ko-KR" altLang="en-US" dirty="0" err="1"/>
              <a:t>크롤러를</a:t>
            </a:r>
            <a:r>
              <a:rPr lang="ko-KR" altLang="en-US" dirty="0"/>
              <a:t> 의미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Disallow	: </a:t>
            </a:r>
            <a:r>
              <a:rPr lang="ko-KR" altLang="en-US" dirty="0" err="1"/>
              <a:t>크롤러가</a:t>
            </a:r>
            <a:r>
              <a:rPr lang="ko-KR" altLang="en-US" dirty="0"/>
              <a:t> 접근하면 안 되는 경로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Allow : Disallow </a:t>
            </a:r>
            <a:r>
              <a:rPr lang="ko-KR" altLang="en-US" dirty="0"/>
              <a:t>내 일부를 예외적으로 허용할 때 사용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Crawl-delay : </a:t>
            </a:r>
            <a:r>
              <a:rPr lang="ko-KR" altLang="en-US" dirty="0"/>
              <a:t>요청 간격</a:t>
            </a:r>
            <a:r>
              <a:rPr lang="en-US" altLang="ko-KR" dirty="0"/>
              <a:t>(</a:t>
            </a:r>
            <a:r>
              <a:rPr lang="ko-KR" altLang="en-US" dirty="0"/>
              <a:t>초 단위</a:t>
            </a:r>
            <a:r>
              <a:rPr lang="en-US" altLang="ko-KR" dirty="0"/>
              <a:t>)</a:t>
            </a:r>
            <a:r>
              <a:rPr lang="ko-KR" altLang="en-US" dirty="0"/>
              <a:t>을 명시</a:t>
            </a:r>
            <a:r>
              <a:rPr lang="en-US" altLang="ko-KR" dirty="0"/>
              <a:t>. (</a:t>
            </a:r>
            <a:r>
              <a:rPr lang="ko-KR" altLang="en-US" dirty="0"/>
              <a:t>일부 검색엔진만 지원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⚠️</a:t>
            </a:r>
            <a:r>
              <a:rPr lang="ko-KR" altLang="en-US" dirty="0"/>
              <a:t> 권고 사항이지 강제는 아님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9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03B9B-6A21-ED3B-12BB-689A907A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3153D8-037C-EBCA-5E40-9980BDC7979C}"/>
              </a:ext>
            </a:extLst>
          </p:cNvPr>
          <p:cNvSpPr txBox="1"/>
          <p:nvPr/>
        </p:nvSpPr>
        <p:spPr>
          <a:xfrm>
            <a:off x="2832150" y="2600493"/>
            <a:ext cx="6527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BeautifulSoup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63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52D2-770F-E7EE-6C7A-D1DF4D6A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AE1951C-7F51-B24A-DD5A-60BFA160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D76B73C-2BF4-D7CA-4686-3C2D659CEDA4}"/>
              </a:ext>
            </a:extLst>
          </p:cNvPr>
          <p:cNvSpPr txBox="1">
            <a:spLocks/>
          </p:cNvSpPr>
          <p:nvPr/>
        </p:nvSpPr>
        <p:spPr>
          <a:xfrm>
            <a:off x="232506" y="968698"/>
            <a:ext cx="11701221" cy="484939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HTML</a:t>
            </a:r>
            <a:r>
              <a:rPr lang="ko-KR" altLang="en-US" sz="2400" dirty="0"/>
              <a:t>과 </a:t>
            </a:r>
            <a:r>
              <a:rPr lang="en-US" altLang="ko-KR" sz="2400" dirty="0"/>
              <a:t>XML </a:t>
            </a:r>
            <a:r>
              <a:rPr lang="ko-KR" altLang="en-US" sz="2400" dirty="0"/>
              <a:t>파일에서 데이터를 추출하기 위한 </a:t>
            </a:r>
            <a:r>
              <a:rPr lang="en-US" altLang="ko-KR" sz="2400" dirty="0"/>
              <a:t>Python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HTML/XML </a:t>
            </a:r>
            <a:r>
              <a:rPr lang="ko-KR" altLang="en-US" sz="2000" dirty="0"/>
              <a:t>문서 구조를 </a:t>
            </a:r>
            <a:r>
              <a:rPr lang="ko-KR" altLang="en-US" sz="2000" dirty="0" err="1"/>
              <a:t>파싱하여</a:t>
            </a:r>
            <a:r>
              <a:rPr lang="ko-KR" altLang="en-US" sz="2000" dirty="0"/>
              <a:t> </a:t>
            </a:r>
            <a:r>
              <a:rPr lang="en-US" altLang="ko-KR" sz="2000" dirty="0"/>
              <a:t>Python </a:t>
            </a:r>
            <a:r>
              <a:rPr lang="ko-KR" altLang="en-US" sz="2000" dirty="0"/>
              <a:t>객체로 변환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태그 이름</a:t>
            </a:r>
            <a:r>
              <a:rPr lang="en-US" altLang="ko-KR" sz="2000" dirty="0"/>
              <a:t>, </a:t>
            </a:r>
            <a:r>
              <a:rPr lang="ko-KR" altLang="en-US" sz="2000" dirty="0"/>
              <a:t>속성</a:t>
            </a:r>
            <a:r>
              <a:rPr lang="en-US" altLang="ko-KR" sz="2000" dirty="0"/>
              <a:t>, </a:t>
            </a:r>
            <a:r>
              <a:rPr lang="ko-KR" altLang="en-US" sz="2000" dirty="0"/>
              <a:t>텍스트 기반 검색이 간단함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/>
              <a:t>🔎 파싱</a:t>
            </a:r>
            <a:r>
              <a:rPr lang="en-US" altLang="ko-KR" sz="1800" dirty="0"/>
              <a:t>(Parsing) : </a:t>
            </a:r>
            <a:r>
              <a:rPr lang="ko-KR" altLang="en-US" sz="1800" dirty="0"/>
              <a:t>데이터나 문서의 구조를 분석하여 의미 있는 구성 요소로 분해하고 해석하는 과정</a:t>
            </a:r>
            <a:endParaRPr lang="en-US" altLang="ko-KR" sz="18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특징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문법이 간단하고 직관적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HTML </a:t>
            </a:r>
            <a:r>
              <a:rPr lang="ko-KR" altLang="en-US" sz="2000" dirty="0"/>
              <a:t>구조가 깨져 있어도 파싱 가능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다양한 파서</a:t>
            </a:r>
            <a:r>
              <a:rPr lang="en-US" altLang="ko-KR" sz="2000" dirty="0"/>
              <a:t>(parser) </a:t>
            </a:r>
            <a:r>
              <a:rPr lang="ko-KR" altLang="en-US" sz="2000" dirty="0"/>
              <a:t>지원</a:t>
            </a: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sz="2000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127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D613-E26D-BA57-CE50-CDC78E2A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78121-078E-F618-FD6C-599F30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F480-4D62-E4D1-9352-E7BFE33D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2EB2BF-0274-3A21-69CB-A6F7FC40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57C3CD7-7D95-668B-B60B-AEDB2ABA1F0F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039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공식 홈페이지 </a:t>
            </a:r>
            <a:r>
              <a:rPr lang="en-US" altLang="ko-KR" sz="2400" dirty="0"/>
              <a:t>/ </a:t>
            </a:r>
            <a:r>
              <a:rPr lang="ko-KR" altLang="en-US" sz="2400" dirty="0"/>
              <a:t>문서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https://beautiful-soup-4.readthedocs.io/</a:t>
            </a:r>
            <a:r>
              <a:rPr lang="en-US" altLang="ko-K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29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9C381-2034-66CD-0A0A-775E748E4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64711EC-C1B5-9C64-D722-20D114E2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E835D3-3505-9C12-536B-7D5349C1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16864" r="7505" b="17218"/>
          <a:stretch>
            <a:fillRect/>
          </a:stretch>
        </p:blipFill>
        <p:spPr>
          <a:xfrm>
            <a:off x="1206500" y="1418457"/>
            <a:ext cx="9779000" cy="3566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BB36C-4252-0B65-95C6-58D59A25C9A6}"/>
              </a:ext>
            </a:extLst>
          </p:cNvPr>
          <p:cNvSpPr txBox="1"/>
          <p:nvPr/>
        </p:nvSpPr>
        <p:spPr>
          <a:xfrm>
            <a:off x="1117599" y="4984750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requests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웹 페이지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HTML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소스 가져오기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(HTTP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요청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lxml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→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빠르고 유연한 파서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(parser)</a:t>
            </a:r>
          </a:p>
        </p:txBody>
      </p:sp>
    </p:spTree>
    <p:extLst>
      <p:ext uri="{BB962C8B-B14F-4D97-AF65-F5344CB8AC3E}">
        <p14:creationId xmlns:p14="http://schemas.microsoft.com/office/powerpoint/2010/main" val="13558614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8269</TotalTime>
  <Words>1222</Words>
  <Application>Microsoft Office PowerPoint</Application>
  <PresentationFormat>와이드스크린</PresentationFormat>
  <Paragraphs>194</Paragraphs>
  <Slides>44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G마켓 산스 TTF Bold</vt:lpstr>
      <vt:lpstr>Wingdings</vt:lpstr>
      <vt:lpstr>Pretendard Black</vt:lpstr>
      <vt:lpstr>Pretendard Medium</vt:lpstr>
      <vt:lpstr>Arial</vt:lpstr>
      <vt:lpstr>Pretendard Light</vt:lpstr>
      <vt:lpstr>메이플스토리</vt:lpstr>
      <vt:lpstr>Kim jung chul Gothic Regular</vt:lpstr>
      <vt:lpstr>Kim jung chul Gothic Bold</vt:lpstr>
      <vt:lpstr>맑은 고딕</vt:lpstr>
      <vt:lpstr>1_Office 테마</vt:lpstr>
      <vt:lpstr>x</vt:lpstr>
      <vt:lpstr>PowerPoint 프레젠테이션</vt:lpstr>
      <vt:lpstr>데이터 크롤링</vt:lpstr>
      <vt:lpstr>데이터 크롤링</vt:lpstr>
      <vt:lpstr>데이터 크롤링</vt:lpstr>
      <vt:lpstr>PowerPoint 프레젠테이션</vt:lpstr>
      <vt:lpstr>BeautifulSoup 소개</vt:lpstr>
      <vt:lpstr>BeautifulSoup 공식 문서</vt:lpstr>
      <vt:lpstr>BeautifulSoup 설치</vt:lpstr>
      <vt:lpstr>BeautifulSoup 불러오기</vt:lpstr>
      <vt:lpstr>PowerPoint 프레젠테이션</vt:lpstr>
      <vt:lpstr>HTML</vt:lpstr>
      <vt:lpstr>HTML 태그(Tag)</vt:lpstr>
      <vt:lpstr>HTML 태그(Tag)</vt:lpstr>
      <vt:lpstr>HTML 속성(Attribute)</vt:lpstr>
      <vt:lpstr>HTML의 기본 구성 요소</vt:lpstr>
      <vt:lpstr>HTML 계층 구조</vt:lpstr>
      <vt:lpstr>개발자 도구로 HTML 분석하기</vt:lpstr>
      <vt:lpstr>개발자 도구로 HTML 분석하기</vt:lpstr>
      <vt:lpstr>CSS 선택자</vt:lpstr>
      <vt:lpstr>CSS 선택자</vt:lpstr>
      <vt:lpstr>실습1. HTML 실습</vt:lpstr>
      <vt:lpstr>PowerPoint 프레젠테이션</vt:lpstr>
      <vt:lpstr>HTML 파일 준비</vt:lpstr>
      <vt:lpstr>BeautifulSoup 객체 생성</vt:lpstr>
      <vt:lpstr>데이터 선택</vt:lpstr>
      <vt:lpstr>데이터 선택</vt:lpstr>
      <vt:lpstr>데이터 선택</vt:lpstr>
      <vt:lpstr>CSS 선택자 사용을 통한 선택</vt:lpstr>
      <vt:lpstr>CSS 선택자 사용을 통한 선택</vt:lpstr>
      <vt:lpstr>PowerPoint 프레젠테이션</vt:lpstr>
      <vt:lpstr>Requests</vt:lpstr>
      <vt:lpstr>Requests</vt:lpstr>
      <vt:lpstr>Requests</vt:lpstr>
      <vt:lpstr>Requests</vt:lpstr>
      <vt:lpstr>PowerPoint 프레젠테이션</vt:lpstr>
      <vt:lpstr>PowerPoint 프레젠테이션</vt:lpstr>
      <vt:lpstr>openpyxl</vt:lpstr>
      <vt:lpstr>openpyxl</vt:lpstr>
      <vt:lpstr>openpyxl</vt:lpstr>
      <vt:lpstr>openpyxl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568</cp:revision>
  <dcterms:created xsi:type="dcterms:W3CDTF">2023-01-31T04:26:23Z</dcterms:created>
  <dcterms:modified xsi:type="dcterms:W3CDTF">2025-11-11T01:50:34Z</dcterms:modified>
</cp:coreProperties>
</file>